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pages.dev/masse-holzpergola-breite-tiefe-durchgangshoehe/" TargetMode="External"/><Relationship Id="rId3" Type="http://schemas.openxmlformats.org/officeDocument/2006/relationships/hyperlink" Target="https://spreepergola.pages.dev/dateien/minimax-b8907d229ee3a103a09c822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für eine Holzpergola: Breite, Tiefe und Durchgangshöhe vom Nutzungsraster ableiten · Erklärende Präsentation</a:t>
            </a:r>
          </a:p>
        </p:txBody>
      </p:sp>
      <p:sp>
        <p:nvSpPr>
          <p:cNvPr id="3" name="Content Placeholder 2"/>
          <p:cNvSpPr>
            <a:spLocks noGrp="1"/>
          </p:cNvSpPr>
          <p:nvPr>
            <p:ph idx="1"/>
          </p:nvPr>
        </p:nvSpPr>
        <p:spPr/>
        <p:txBody>
          <a:bodyPr/>
          <a:lstStyle/>
          <a:p>
            <a:r>
              <a:t>Überblick: Eine Holzpergola wird erst durch durchdachte Planung zum passenden Gartenelement. Bevor Maße festgelegt oder Materialien gewählt werden, lohnt sich ein strukturierter Blick auf den vorhandenen Platz und die tatsächlichen Nutzungsgewohnheiten. Dieser Ratgeber zeigt, wie Eigentümer Schritt für Schritt ein Konzept entwickeln, das Pergola, Garten und Möblierung harmonisch verbindet.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Lichtverhältnisse analysieren</a:t>
            </a:r>
          </a:p>
        </p:txBody>
      </p:sp>
      <p:sp>
        <p:nvSpPr>
          <p:cNvPr id="3" name="Content Placeholder 2"/>
          <p:cNvSpPr>
            <a:spLocks noGrp="1"/>
          </p:cNvSpPr>
          <p:nvPr>
            <p:ph idx="1"/>
          </p:nvPr>
        </p:nvSpPr>
        <p:spPr/>
        <p:txBody>
          <a:bodyPr/>
          <a:lstStyle/>
          <a:p>
            <a:pPr>
              <a:defRPr sz="1800"/>
            </a:pPr>
            <a:r>
              <a:t>Jede Pergola steht in einem spezifischen Umfeld, das ihre Wirkung maßgeblich beeinflusst. Eine Analyse des Standorts bildet daher den Ausgangspunkt der Planung. Zu den wichtigsten Beobachtungen gehören die Himmelsrichtung und die daraus resultierende Sonneneinstrahlung im Tagesverlauf. Ein Platz, der morgens Sonne und nachmittags Schatten erhält, eignet sich anders als eine Lage, die den ganzen Tag voller Sonne ausgesetzt ist. Auch Windströmungen und der Schutz durch umgebende Vegetation oder Gebäude wirken sich auf die Nutzbarkeit aus. Bodenbeschaffenheit und Neigung geben Hinweise darauf, ob Drainage-Maßnahmen nötig sind und wie die Pfosten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Lichtverhältnisse analysieren</a:t>
            </a:r>
          </a:p>
        </p:txBody>
      </p:sp>
      <p:sp>
        <p:nvSpPr>
          <p:cNvPr id="3" name="Content Placeholder 2"/>
          <p:cNvSpPr>
            <a:spLocks noGrp="1"/>
          </p:cNvSpPr>
          <p:nvPr>
            <p:ph idx="1"/>
          </p:nvPr>
        </p:nvSpPr>
        <p:spPr/>
        <p:txBody>
          <a:bodyPr/>
          <a:lstStyle/>
          <a:p>
            <a:pPr>
              <a:defRPr sz="1800"/>
            </a:pPr>
            <a:r>
              <a:t>fundamente gestaltet werden sollten. Notizen zu diesen Rahmenbedingungen helfen später bei der Wahl von Material und Beschattungskonzept.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Nutzungszonen und Bewegungsflächen definieren</a:t>
            </a:r>
          </a:p>
        </p:txBody>
      </p:sp>
      <p:sp>
        <p:nvSpPr>
          <p:cNvPr id="3" name="Content Placeholder 2"/>
          <p:cNvSpPr>
            <a:spLocks noGrp="1"/>
          </p:cNvSpPr>
          <p:nvPr>
            <p:ph idx="1"/>
          </p:nvPr>
        </p:nvSpPr>
        <p:spPr/>
        <p:txBody>
          <a:bodyPr/>
          <a:lstStyle/>
          <a:p>
            <a:pPr>
              <a:defRPr sz="1800"/>
            </a:pPr>
            <a:r>
              <a:t>Der eigentliche Zweck der Pergola bestimmt ihre Auslegung. Wer den Bereich als Essplatz im Freien nutzen möchte, benötigt andere Freiräume als jemand, der eine Leseecke oder einen Lounge-Bereich plant. Ein bewährter Planungsschritt besteht darin, die gewünschten Nutzungszonen auf Papier zu skizzieren, bevor überhaupt Maße festgelegt werden. Dabei werden Eingangsbereiche, Wegeverbindungen zur Terrasse oder zum Garten sowie Flächen für Pflanzgefäße eingezeichnet. Aus diesen Zonen ergeben sich dann die notwendigen Maße für Breite, Tiefe und Höhe. Die so entstehende Skizze macht Abstimmungsfehler frühzeitig sichtbar und dient später als gemeinsam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Nutzungszonen und Bewegungsflächen definieren</a:t>
            </a:r>
          </a:p>
        </p:txBody>
      </p:sp>
      <p:sp>
        <p:nvSpPr>
          <p:cNvPr id="3" name="Content Placeholder 2"/>
          <p:cNvSpPr>
            <a:spLocks noGrp="1"/>
          </p:cNvSpPr>
          <p:nvPr>
            <p:ph idx="1"/>
          </p:nvPr>
        </p:nvSpPr>
        <p:spPr/>
        <p:txBody>
          <a:bodyPr/>
          <a:lstStyle/>
          <a:p>
            <a:pPr>
              <a:defRPr sz="1800"/>
            </a:pPr>
            <a:r>
              <a:t>e Grundlage für Angebote und Umsetzung.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Pflegeaufwand und Bepflanzung einbeziehen</a:t>
            </a:r>
          </a:p>
        </p:txBody>
      </p:sp>
      <p:sp>
        <p:nvSpPr>
          <p:cNvPr id="3" name="Content Placeholder 2"/>
          <p:cNvSpPr>
            <a:spLocks noGrp="1"/>
          </p:cNvSpPr>
          <p:nvPr>
            <p:ph idx="1"/>
          </p:nvPr>
        </p:nvSpPr>
        <p:spPr/>
        <p:txBody>
          <a:bodyPr/>
          <a:lstStyle/>
          <a:p>
            <a:pPr>
              <a:defRPr sz="1800"/>
            </a:pPr>
            <a:r>
              <a:t>Eine Pergola verändert sich über die Jahre. Rankpflanzen wie Wein, Kletterrosen oder Geißblatt gewinnen an Höhe und Volumen und beeinflussen das Raumgefühl unter dem Gerüst erheblich. Schon bei der Planung sollte der maximale Bewuchs berücksichtigt werden, um spätere Einschränkungen zu vermeiden. Wer wenig Zeit für die Pflege aufwenden möchte, wählt robustes Beiwerk oder setzt auf Strukturpflanzen mit geringem Pflegebedarf. Auch die Zugänglichkeit für den Pflanzenschnitt spielt eine Rolle: Einige Arten benötigen regelmäßigen Rückschnitt, um die Stabilität der Rankhilfe nicht zu gefährden. Diese Überlegungen beeinflussen die Wahl der Konstrukt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Pflegeaufwand und Bepflanzung einbeziehen</a:t>
            </a:r>
          </a:p>
        </p:txBody>
      </p:sp>
      <p:sp>
        <p:nvSpPr>
          <p:cNvPr id="3" name="Content Placeholder 2"/>
          <p:cNvSpPr>
            <a:spLocks noGrp="1"/>
          </p:cNvSpPr>
          <p:nvPr>
            <p:ph idx="1"/>
          </p:nvPr>
        </p:nvSpPr>
        <p:spPr/>
        <p:txBody>
          <a:bodyPr/>
          <a:lstStyle/>
          <a:p>
            <a:pPr>
              <a:defRPr sz="1800"/>
            </a:pPr>
            <a:r>
              <a:t>ionsform und die Ausführung der Verbindungen.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Konstruktionsform abstimmen</a:t>
            </a:r>
          </a:p>
        </p:txBody>
      </p:sp>
      <p:sp>
        <p:nvSpPr>
          <p:cNvPr id="3" name="Content Placeholder 2"/>
          <p:cNvSpPr>
            <a:spLocks noGrp="1"/>
          </p:cNvSpPr>
          <p:nvPr>
            <p:ph idx="1"/>
          </p:nvPr>
        </p:nvSpPr>
        <p:spPr/>
        <p:txBody>
          <a:bodyPr/>
          <a:lstStyle/>
          <a:p>
            <a:pPr>
              <a:defRPr sz="1800"/>
            </a:pPr>
            <a:r>
              <a:t>Holzpergolas lassen sich als freistehende Varianten oder als Anbauten an bestehende Gebäude realisieren. Diese Entscheidung wirkt sich auf die Statik und die Befestigung aus. Die Materialstärke der Pfosten richtet sich nach der geplanten Spannweite und der zu erwartenden Last durch Bewuchs oder textile Bespannung. Häufig verwendete Hölzer wie Douglasie oder Lärche bieten eine natürliche Optik und gute Widerstandsfähigkeit im Außenbereich. Wer die Pergola langfristig nutzen möchte, sollte auf konstruktiven Holzschutz achten: Pfostenanker, ausreichende Belüftung der Schnittkanten und geschützte Lagerungshölzer tragen dazu bei, dass das Gerüst 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Konstruktionsform abstimmen</a:t>
            </a:r>
          </a:p>
        </p:txBody>
      </p:sp>
      <p:sp>
        <p:nvSpPr>
          <p:cNvPr id="3" name="Content Placeholder 2"/>
          <p:cNvSpPr>
            <a:spLocks noGrp="1"/>
          </p:cNvSpPr>
          <p:nvPr>
            <p:ph idx="1"/>
          </p:nvPr>
        </p:nvSpPr>
        <p:spPr/>
        <p:txBody>
          <a:bodyPr/>
          <a:lstStyle/>
          <a:p>
            <a:pPr>
              <a:defRPr sz="1800"/>
            </a:pPr>
            <a:r>
              <a:t>eine Form behält.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Konzept zum aussagefähigen Brief</a:t>
            </a:r>
          </a:p>
        </p:txBody>
      </p:sp>
      <p:sp>
        <p:nvSpPr>
          <p:cNvPr id="3" name="Content Placeholder 2"/>
          <p:cNvSpPr>
            <a:spLocks noGrp="1"/>
          </p:cNvSpPr>
          <p:nvPr>
            <p:ph idx="1"/>
          </p:nvPr>
        </p:nvSpPr>
        <p:spPr/>
        <p:txBody>
          <a:bodyPr/>
          <a:lstStyle/>
          <a:p>
            <a:pPr>
              <a:defRPr sz="1800"/>
            </a:pPr>
            <a:r>
              <a:t>Die gesammelten Erkenntnisse münden in ein Planungsdokument, das alle wesentlichen Anforderungen zusammenfasst. Darin sollten die vorgesehene Nutzung, gewünschte Materialien, bauliche Rahmenbedingungen und eventuelle Beschattungswünsche festgehalten werden. Eine Skizze mit den wichtigsten Maßen und dem Grundriss der geplanten Nutzungszonen ergänzt die Beschreibung. Mit diesem Paket lassen sich Vergleichsangebote strukturieren und die Umsetzung gezielt steuern. Eine durchdachte Vorbereitung sorgt dafür, dass die fertige Pergola nicht nur technisch korrekt, sondern auch im Alltag angenehm nutzbar ist und sich harmonisch in den Garten einfügt.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Maße für eine Holzpergola: Breite, Tiefe und Durchgangshöhe vom Nutzungsraster ableiten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