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pergola.pages.dev/holzpergola-berliner-winter-saisonpflege/" TargetMode="External"/><Relationship Id="rId3" Type="http://schemas.openxmlformats.org/officeDocument/2006/relationships/hyperlink" Target="https://spreepergola.pages.dev/dateien/minimax-c57d6ddf234e3d68518749a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 im Berliner Winter: Lastannahmen, Tauwasser und Saisonpflege · Erklärende Präsentation</a:t>
            </a:r>
          </a:p>
        </p:txBody>
      </p:sp>
      <p:sp>
        <p:nvSpPr>
          <p:cNvPr id="3" name="Content Placeholder 2"/>
          <p:cNvSpPr>
            <a:spLocks noGrp="1"/>
          </p:cNvSpPr>
          <p:nvPr>
            <p:ph idx="1"/>
          </p:nvPr>
        </p:nvSpPr>
        <p:spPr/>
        <p:txBody>
          <a:bodyPr/>
          <a:lstStyle/>
          <a:p>
            <a:r>
              <a:t>Überblick: Eine Holzpergola in Berlin ist ganzjährig Feuchte, Frost, Temperaturwechseln und möglicherweise Schneelast ausgesetzt. Im Winter werden besonders die waagerechten Holzteile, Verbindungen, Pfostenanker und mit Bewuchs bewachsenen Bereiche zum kritischen Blickpunkt. Der folgende Ratgeber ordnet die wichtigsten Prüfungen für die Saisonpflege ein und zeigt, welche Beobachtungen bei einer späteren Planung oder Beratung helfen. Er ergänzt die allgemeinen Hinweise zum baulichen Holzschutz um konkrete Fragen für die kalte Jahreszeit. Eine belastbare Aussage zur Tragfähigkeit bleibt dabei dem Ergebnis einer Prüfung der jeweiligen Konstrukti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Schneelast nicht pauschal einschätzen</a:t>
            </a:r>
          </a:p>
        </p:txBody>
      </p:sp>
      <p:sp>
        <p:nvSpPr>
          <p:cNvPr id="3" name="Content Placeholder 2"/>
          <p:cNvSpPr>
            <a:spLocks noGrp="1"/>
          </p:cNvSpPr>
          <p:nvPr>
            <p:ph idx="1"/>
          </p:nvPr>
        </p:nvSpPr>
        <p:spPr/>
        <p:txBody>
          <a:bodyPr/>
          <a:lstStyle/>
          <a:p>
            <a:pPr>
              <a:defRPr sz="1800"/>
            </a:pPr>
            <a:r>
              <a:t>Wie viel Schnee eine Holzpergola trägt, hängt von ihrer Geometrie, den Holzdimensionen, den Verbindungen, dem Pfostenanker und dem Untergrund ab. Allgemeine Werte aus dem Internet ersetzen keine Bemessung für den konkreten Standort. Zu klären sind deshalb die maßgebliche Schneelastzone, eine mögliche erhöhte Lage, die freistehende oder am Gebäude angeordnete Konstruktion sowie die Frage, ob Schnee von einem angrenzenden Dach rutschen kann. Auch Bewuchs kann die Last beeinflussen: Eine offene Pergola lässt Schnee meist durchrieseln. Bei nachträglicher Beschattung oder Begrünung ist eine geplante Lastannahme besonders wichtig, weil Schnee festg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Schneelast nicht pauschal einschätzen</a:t>
            </a:r>
          </a:p>
        </p:txBody>
      </p:sp>
      <p:sp>
        <p:nvSpPr>
          <p:cNvPr id="3" name="Content Placeholder 2"/>
          <p:cNvSpPr>
            <a:spLocks noGrp="1"/>
          </p:cNvSpPr>
          <p:nvPr>
            <p:ph idx="1"/>
          </p:nvPr>
        </p:nvSpPr>
        <p:spPr/>
        <p:txBody>
          <a:bodyPr/>
          <a:lstStyle/>
          <a:p>
            <a:pPr>
              <a:defRPr sz="1800"/>
            </a:pPr>
            <a:r>
              <a:t>ehalten werden und sich stauen kann.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Tauwasser und Ablaufbereiche prüfen</a:t>
            </a:r>
          </a:p>
        </p:txBody>
      </p:sp>
      <p:sp>
        <p:nvSpPr>
          <p:cNvPr id="3" name="Content Placeholder 2"/>
          <p:cNvSpPr>
            <a:spLocks noGrp="1"/>
          </p:cNvSpPr>
          <p:nvPr>
            <p:ph idx="1"/>
          </p:nvPr>
        </p:nvSpPr>
        <p:spPr/>
        <p:txBody>
          <a:bodyPr/>
          <a:lstStyle/>
          <a:p>
            <a:pPr>
              <a:defRPr sz="1800"/>
            </a:pPr>
            <a:r>
              <a:t>Tauwasser entsteht, wenn feuchte Luft auf kalte Oberflächen trifft. An einer Holzpergola sind vor allem Querbalken, Auflager, Verbindungen und Stellen mit eng anliegendem Bewuchs gefährdet, weil dort Wasser stehen oder nur langsam abtrocknen kann. Ein Oberflächenschutz allein löst dieses Problem nicht. Vor dem Winter sollte deshalb sichtbar sein, wo Wasser gut abläuft und wo sich Laub, Moos oder Schmutz gesammelt haben. Diese Stellen weisen oft erst bei Temperaturen um den Gefrierpunkt oder während der Winterpflege auf ihre Funktion hin. Die Aufgabe des baulichen Holzschutzes besteht daher nicht nur in einer Behandlung der Oberfläche, sondern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Tauwasser und Ablaufbereiche prüfen</a:t>
            </a:r>
          </a:p>
        </p:txBody>
      </p:sp>
      <p:sp>
        <p:nvSpPr>
          <p:cNvPr id="3" name="Content Placeholder 2"/>
          <p:cNvSpPr>
            <a:spLocks noGrp="1"/>
          </p:cNvSpPr>
          <p:nvPr>
            <p:ph idx="1"/>
          </p:nvPr>
        </p:nvSpPr>
        <p:spPr/>
        <p:txBody>
          <a:bodyPr/>
          <a:lstStyle/>
          <a:p>
            <a:pPr>
              <a:defRPr sz="1800"/>
            </a:pPr>
            <a:r>
              <a:t> auch in einer konstruktiv günstigen Entwässerung und einer regelmäßigen Kontrolle der kritischen Bereiche.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Herbst, Winter und Frühjahr sinnvoll nutzen</a:t>
            </a:r>
          </a:p>
        </p:txBody>
      </p:sp>
      <p:sp>
        <p:nvSpPr>
          <p:cNvPr id="3" name="Content Placeholder 2"/>
          <p:cNvSpPr>
            <a:spLocks noGrp="1"/>
          </p:cNvSpPr>
          <p:nvPr>
            <p:ph idx="1"/>
          </p:nvPr>
        </p:nvSpPr>
        <p:spPr/>
        <p:txBody>
          <a:bodyPr/>
          <a:lstStyle/>
          <a:p>
            <a:pPr>
              <a:defRPr sz="1800"/>
            </a:pPr>
            <a:r>
              <a:t>Im Herbst werden Laub, Pflanzenreste und feuchte Polster von Auflagern, Querbalken und Pfostenanschlüssen entfernt. Vorhandene Rinnen sind zu reinigen. Bewuchs sollte so zurückgeschnitten werden, dass er das Holz nicht dauerhaft verdeckt oder Wasser bindet. Nach starkem Schneefall kann eine Kontrolle zeigen, ob Schnee auf waagerechten Hölzern liegen bleibt oder ob Verbindungen ungewöhnlich nachgeben. Aggressive Werkzeuge sollten das Holz dabei nicht beschädigen. Im Frühjahr lassen sich Verfärbungen, Risse, lockere Verbindungen und auffällig feuchte Stellen prüfen. Oberflächen sollten erst dann nachbehandelt werden, wenn das Holz trocken und 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Herbst, Winter und Frühjahr sinnvoll nutzen</a:t>
            </a:r>
          </a:p>
        </p:txBody>
      </p:sp>
      <p:sp>
        <p:nvSpPr>
          <p:cNvPr id="3" name="Content Placeholder 2"/>
          <p:cNvSpPr>
            <a:spLocks noGrp="1"/>
          </p:cNvSpPr>
          <p:nvPr>
            <p:ph idx="1"/>
          </p:nvPr>
        </p:nvSpPr>
        <p:spPr/>
        <p:txBody>
          <a:bodyPr/>
          <a:lstStyle/>
          <a:p>
            <a:pPr>
              <a:defRPr sz="1800"/>
            </a:pPr>
            <a:r>
              <a:t>ragfähig ist; bei Ölen und Lasuren gelten die entsprechenden Herstellerangaben.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Pfostenanker kontrollieren</a:t>
            </a:r>
          </a:p>
        </p:txBody>
      </p:sp>
      <p:sp>
        <p:nvSpPr>
          <p:cNvPr id="3" name="Content Placeholder 2"/>
          <p:cNvSpPr>
            <a:spLocks noGrp="1"/>
          </p:cNvSpPr>
          <p:nvPr>
            <p:ph idx="1"/>
          </p:nvPr>
        </p:nvSpPr>
        <p:spPr/>
        <p:txBody>
          <a:bodyPr/>
          <a:lstStyle/>
          <a:p>
            <a:pPr>
              <a:defRPr sz="1800"/>
            </a:pPr>
            <a:r>
              <a:t>Holz arbeitet über das Jahr. Im Winter ist es häufig trockener, im Sommer feuchter, wodurch sich Schrauben, Bolzen und Winkel leicht lockern können. Vor der Saison bietet ein Kontrollgang Gelegenheit, sichtbare Verbindungen auf festen Sitz zu prüfen. Am Übergang von Holzpfosten zu Pfostenanker sind besonders Spritzwasser, Spritzschutz und Erdberührung zu beachten. Auffälligkeiten am Untergrund oder unter einem Belag sollten dokumentiert werden, ohne den Aufbau eigenmächtig zu öffnen. Solche Beobachtungen sind später hilfreich, weil eine fachkundige Prüfung den sichtbaren Zustand einordnen und feststellen kann, welche weiteren Maßnahmen erford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Pfostenanker kontrollieren</a:t>
            </a:r>
          </a:p>
        </p:txBody>
      </p:sp>
      <p:sp>
        <p:nvSpPr>
          <p:cNvPr id="3" name="Content Placeholder 2"/>
          <p:cNvSpPr>
            <a:spLocks noGrp="1"/>
          </p:cNvSpPr>
          <p:nvPr>
            <p:ph idx="1"/>
          </p:nvPr>
        </p:nvSpPr>
        <p:spPr/>
        <p:txBody>
          <a:bodyPr/>
          <a:lstStyle/>
          <a:p>
            <a:pPr>
              <a:defRPr sz="1800"/>
            </a:pPr>
            <a:r>
              <a:t>erlich sind.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Bewuchs und Unterlagen für die Beratung</a:t>
            </a:r>
          </a:p>
        </p:txBody>
      </p:sp>
      <p:sp>
        <p:nvSpPr>
          <p:cNvPr id="3" name="Content Placeholder 2"/>
          <p:cNvSpPr>
            <a:spLocks noGrp="1"/>
          </p:cNvSpPr>
          <p:nvPr>
            <p:ph idx="1"/>
          </p:nvPr>
        </p:nvSpPr>
        <p:spPr/>
        <p:txBody>
          <a:bodyPr/>
          <a:lstStyle/>
          <a:p>
            <a:pPr>
              <a:defRPr sz="1800"/>
            </a:pPr>
            <a:r>
              <a:t>Rank- und Kletterpflanzen können mit der Zeit considerable Mengen an Gewicht entwickeln. Im belaubten Zustand fangen sie zusätzlich Schnee ein und halten Feuchte fest. Ein gezielter Rückschnitt vor dem Winter kann deshalb sowohl die Trocknung erleichtern als auch die Lastfrage beeinflussen. Für eine spätere Anfrage an einen Holzbaubetrieb sollten Angaben zur groben Lage in Berlin, zu Maßen, freier Höhe, Anordnung am Haus oder freistehender Konstruktion, vorhandenem Belag und Aufbau darunter sowie zu Bewuchs und geplanter Beschattung bereitliegen. Ergänzend helfen Notizen dazu, wo Wasser stand, Schnee liegen blieb oder das Holz ungewöhnlich fe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Bewuchs und Unterlagen für die Beratung</a:t>
            </a:r>
          </a:p>
        </p:txBody>
      </p:sp>
      <p:sp>
        <p:nvSpPr>
          <p:cNvPr id="3" name="Content Placeholder 2"/>
          <p:cNvSpPr>
            <a:spLocks noGrp="1"/>
          </p:cNvSpPr>
          <p:nvPr>
            <p:ph idx="1"/>
          </p:nvPr>
        </p:nvSpPr>
        <p:spPr/>
        <p:txBody>
          <a:bodyPr/>
          <a:lstStyle/>
          <a:p>
            <a:pPr>
              <a:defRPr sz="1800"/>
            </a:pPr>
            <a:r>
              <a:t>ucht war.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Holzpergola im Berliner Winter: Lastannahmen, Tauwasser und Saisonpflege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